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81" r:id="rId3"/>
    <p:sldId id="276" r:id="rId4"/>
    <p:sldId id="275" r:id="rId5"/>
    <p:sldId id="278" r:id="rId6"/>
    <p:sldId id="277" r:id="rId7"/>
    <p:sldId id="279" r:id="rId8"/>
    <p:sldId id="280" r:id="rId9"/>
    <p:sldId id="293" r:id="rId10"/>
    <p:sldId id="257" r:id="rId11"/>
    <p:sldId id="258" r:id="rId12"/>
    <p:sldId id="259" r:id="rId13"/>
    <p:sldId id="263" r:id="rId14"/>
    <p:sldId id="265" r:id="rId15"/>
    <p:sldId id="260" r:id="rId16"/>
    <p:sldId id="264" r:id="rId17"/>
    <p:sldId id="282" r:id="rId18"/>
    <p:sldId id="283" r:id="rId19"/>
    <p:sldId id="284" r:id="rId20"/>
    <p:sldId id="273" r:id="rId21"/>
    <p:sldId id="274" r:id="rId22"/>
    <p:sldId id="285" r:id="rId23"/>
    <p:sldId id="286" r:id="rId24"/>
    <p:sldId id="294" r:id="rId25"/>
    <p:sldId id="295" r:id="rId26"/>
    <p:sldId id="291" r:id="rId27"/>
    <p:sldId id="292" r:id="rId28"/>
    <p:sldId id="296" r:id="rId29"/>
    <p:sldId id="287" r:id="rId30"/>
    <p:sldId id="289" r:id="rId31"/>
    <p:sldId id="266" r:id="rId32"/>
    <p:sldId id="267" r:id="rId33"/>
    <p:sldId id="268" r:id="rId34"/>
    <p:sldId id="269" r:id="rId35"/>
    <p:sldId id="270" r:id="rId36"/>
    <p:sldId id="271" r:id="rId37"/>
    <p:sldId id="27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84" d="100"/>
          <a:sy n="84" d="100"/>
        </p:scale>
        <p:origin x="102"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44CED-DAE1-6D47-A4AE-23365257A751}" type="datetimeFigureOut">
              <a:rPr lang="en-US" smtClean="0"/>
              <a:t>5/13/25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0E4F7-7356-254C-BD1E-230D19E9DCF2}" type="slidenum">
              <a:rPr lang="en-US" smtClean="0"/>
              <a:t>‹#›</a:t>
            </a:fld>
            <a:endParaRPr lang="en-US"/>
          </a:p>
        </p:txBody>
      </p:sp>
    </p:spTree>
    <p:extLst>
      <p:ext uri="{BB962C8B-B14F-4D97-AF65-F5344CB8AC3E}">
        <p14:creationId xmlns:p14="http://schemas.microsoft.com/office/powerpoint/2010/main" val="302207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0E4F7-7356-254C-BD1E-230D19E9DCF2}" type="slidenum">
              <a:rPr lang="en-US" smtClean="0"/>
              <a:t>15</a:t>
            </a:fld>
            <a:endParaRPr lang="en-US"/>
          </a:p>
        </p:txBody>
      </p:sp>
    </p:spTree>
    <p:extLst>
      <p:ext uri="{BB962C8B-B14F-4D97-AF65-F5344CB8AC3E}">
        <p14:creationId xmlns:p14="http://schemas.microsoft.com/office/powerpoint/2010/main" val="21826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CAPE with SIRPIDs (L frontal LPDs) </a:t>
            </a:r>
          </a:p>
          <a:p>
            <a:endParaRPr lang="en-US" dirty="0"/>
          </a:p>
        </p:txBody>
      </p:sp>
      <p:sp>
        <p:nvSpPr>
          <p:cNvPr id="4" name="Slide Number Placeholder 3"/>
          <p:cNvSpPr>
            <a:spLocks noGrp="1"/>
          </p:cNvSpPr>
          <p:nvPr>
            <p:ph type="sldNum" sz="quarter" idx="5"/>
          </p:nvPr>
        </p:nvSpPr>
        <p:spPr/>
        <p:txBody>
          <a:bodyPr/>
          <a:lstStyle/>
          <a:p>
            <a:fld id="{85F0E4F7-7356-254C-BD1E-230D19E9DCF2}" type="slidenum">
              <a:rPr lang="en-US" smtClean="0"/>
              <a:t>37</a:t>
            </a:fld>
            <a:endParaRPr lang="en-US"/>
          </a:p>
        </p:txBody>
      </p:sp>
    </p:spTree>
    <p:extLst>
      <p:ext uri="{BB962C8B-B14F-4D97-AF65-F5344CB8AC3E}">
        <p14:creationId xmlns:p14="http://schemas.microsoft.com/office/powerpoint/2010/main" val="94246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58F7-EC4A-B736-A498-9FB4516E05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0BC393-7877-339B-891B-75CC6AE25D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E1EF01-F202-8D3E-C5C9-C445C190496E}"/>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5" name="Footer Placeholder 4">
            <a:extLst>
              <a:ext uri="{FF2B5EF4-FFF2-40B4-BE49-F238E27FC236}">
                <a16:creationId xmlns:a16="http://schemas.microsoft.com/office/drawing/2014/main" id="{CFCBEA74-DB31-039D-A782-52332516E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0F176-6522-BC46-C7F8-641CF30CCF70}"/>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1447727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76D0-5F4E-DE6D-C337-46728CF66D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A3E648-59B8-C47C-CE2F-573E95D8AB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40E46-6F93-F82C-359D-D211D7D17722}"/>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5" name="Footer Placeholder 4">
            <a:extLst>
              <a:ext uri="{FF2B5EF4-FFF2-40B4-BE49-F238E27FC236}">
                <a16:creationId xmlns:a16="http://schemas.microsoft.com/office/drawing/2014/main" id="{22FB268B-1007-7DA5-05CC-566F72D60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7AD6A-6C32-9D9F-815A-0B16B6000267}"/>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202363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39CA8-4249-FDA4-4677-9537F27F32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61C0ED-F47F-1164-8802-B3EAD25373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A6EA-4859-C36B-2BA6-D50AD2F05F27}"/>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5" name="Footer Placeholder 4">
            <a:extLst>
              <a:ext uri="{FF2B5EF4-FFF2-40B4-BE49-F238E27FC236}">
                <a16:creationId xmlns:a16="http://schemas.microsoft.com/office/drawing/2014/main" id="{0F82C77C-5F2A-6160-D7FE-DE9FD781D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F27FFE-07A4-F106-A1E4-77CB30084731}"/>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273145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CDC0-6F3D-CC49-39F2-75C53780B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FFDD71-F1F5-28CE-06A1-F649D5A301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C4EF7-722D-CF25-821D-7CAF64974516}"/>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5" name="Footer Placeholder 4">
            <a:extLst>
              <a:ext uri="{FF2B5EF4-FFF2-40B4-BE49-F238E27FC236}">
                <a16:creationId xmlns:a16="http://schemas.microsoft.com/office/drawing/2014/main" id="{BA53583E-8102-97E0-9AA4-7369CF553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6351B-BDD1-3F11-484F-DD7A409D4D66}"/>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66296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B470-6DA0-0F4F-6122-19CE336242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FB43A9-B887-CA32-4F16-95A6DD581E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B26D7-CF98-0884-B4E0-115128817ECF}"/>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5" name="Footer Placeholder 4">
            <a:extLst>
              <a:ext uri="{FF2B5EF4-FFF2-40B4-BE49-F238E27FC236}">
                <a16:creationId xmlns:a16="http://schemas.microsoft.com/office/drawing/2014/main" id="{48876AB9-E12C-13AA-06ED-368CDB169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33104-8F5A-5AA7-5958-C201618B9B1D}"/>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216075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FCE9-CC79-5E0F-6FE3-624D029C94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F937B-3170-BFA0-45FD-44906F3D9D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8D5FA8-C4B3-9C6F-BC98-3628092074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0EAE2E-30DB-462D-F890-259C36EEB02C}"/>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6" name="Footer Placeholder 5">
            <a:extLst>
              <a:ext uri="{FF2B5EF4-FFF2-40B4-BE49-F238E27FC236}">
                <a16:creationId xmlns:a16="http://schemas.microsoft.com/office/drawing/2014/main" id="{A2883482-842E-42B7-23AD-2D966EEA6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ED35C-D54E-5B60-C3DB-247644A325A0}"/>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2906472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7489-F447-62E2-30A8-1397ABA43B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6E2AA-C590-EED3-AE94-76E8286818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417AD5-57AC-C03C-4C71-489DAAD32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61EDAA-E344-9601-6634-D7C01F9AB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7259F9-A7D6-BEA9-20B3-878341063E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976ECD-C2B4-3C02-4EFC-EBEDCEFCCEA6}"/>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8" name="Footer Placeholder 7">
            <a:extLst>
              <a:ext uri="{FF2B5EF4-FFF2-40B4-BE49-F238E27FC236}">
                <a16:creationId xmlns:a16="http://schemas.microsoft.com/office/drawing/2014/main" id="{0DC3A629-1464-956F-3C38-CECDC38C35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B64EEB-B38E-8039-3777-79FE0B7428A4}"/>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26272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932F-BA5F-9F12-E014-7B767EF98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0C3F47-5DCA-13EA-6EC4-AE1363DEFC28}"/>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4" name="Footer Placeholder 3">
            <a:extLst>
              <a:ext uri="{FF2B5EF4-FFF2-40B4-BE49-F238E27FC236}">
                <a16:creationId xmlns:a16="http://schemas.microsoft.com/office/drawing/2014/main" id="{E99DE96D-43DF-EAFC-C60B-725541F63E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FDB46-498B-A86E-D63C-24E8A7DC689C}"/>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212265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84851-8DA9-954D-21F9-36B50912565B}"/>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3" name="Footer Placeholder 2">
            <a:extLst>
              <a:ext uri="{FF2B5EF4-FFF2-40B4-BE49-F238E27FC236}">
                <a16:creationId xmlns:a16="http://schemas.microsoft.com/office/drawing/2014/main" id="{D3CD97A3-9770-1205-2681-43709B3E30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9D1EE2-4F23-69C1-BA04-AFC50E9998CB}"/>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124265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267D-E8F3-E13A-CEDC-4076B4B41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844C6A-9A9B-A85E-E332-E43F7B02B5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B3A5FD-831C-57D3-8728-5CA2D4B76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A5AAA-1220-273D-73C4-A5845AE89D0D}"/>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6" name="Footer Placeholder 5">
            <a:extLst>
              <a:ext uri="{FF2B5EF4-FFF2-40B4-BE49-F238E27FC236}">
                <a16:creationId xmlns:a16="http://schemas.microsoft.com/office/drawing/2014/main" id="{87D344BB-A571-ABA8-051C-BD5CCA0D9D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51D1B-FF6A-FF01-CA25-89935FD3E986}"/>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370332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05CB-90FF-DC15-DA7D-D0D9FF69F6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89B51C-EC16-B922-8F59-E4EEF03B07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7F6085-4EB1-897C-9606-3CE19DA87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8EFC8-4919-B56E-5115-E7963DB5B802}"/>
              </a:ext>
            </a:extLst>
          </p:cNvPr>
          <p:cNvSpPr>
            <a:spLocks noGrp="1"/>
          </p:cNvSpPr>
          <p:nvPr>
            <p:ph type="dt" sz="half" idx="10"/>
          </p:nvPr>
        </p:nvSpPr>
        <p:spPr/>
        <p:txBody>
          <a:bodyPr/>
          <a:lstStyle/>
          <a:p>
            <a:fld id="{8417AE73-EE19-1A41-B305-AB68A339CD82}" type="datetimeFigureOut">
              <a:rPr lang="en-US" smtClean="0"/>
              <a:t>5/13/25</a:t>
            </a:fld>
            <a:endParaRPr lang="en-US"/>
          </a:p>
        </p:txBody>
      </p:sp>
      <p:sp>
        <p:nvSpPr>
          <p:cNvPr id="6" name="Footer Placeholder 5">
            <a:extLst>
              <a:ext uri="{FF2B5EF4-FFF2-40B4-BE49-F238E27FC236}">
                <a16:creationId xmlns:a16="http://schemas.microsoft.com/office/drawing/2014/main" id="{21C80877-E5F7-5EB9-BC72-170473C9C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78D58-9E41-D1DD-8B97-5CDA0A8E667C}"/>
              </a:ext>
            </a:extLst>
          </p:cNvPr>
          <p:cNvSpPr>
            <a:spLocks noGrp="1"/>
          </p:cNvSpPr>
          <p:nvPr>
            <p:ph type="sldNum" sz="quarter" idx="12"/>
          </p:nvPr>
        </p:nvSpPr>
        <p:spPr/>
        <p:txBody>
          <a:bodyPr/>
          <a:lstStyle/>
          <a:p>
            <a:fld id="{27C5460F-02BF-8249-97D3-F76E60F84623}" type="slidenum">
              <a:rPr lang="en-US" smtClean="0"/>
              <a:t>‹#›</a:t>
            </a:fld>
            <a:endParaRPr lang="en-US"/>
          </a:p>
        </p:txBody>
      </p:sp>
    </p:spTree>
    <p:extLst>
      <p:ext uri="{BB962C8B-B14F-4D97-AF65-F5344CB8AC3E}">
        <p14:creationId xmlns:p14="http://schemas.microsoft.com/office/powerpoint/2010/main" val="270784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EC224B-8F15-F95A-6F09-89F91EFC1F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98D968-6EB3-F229-EC76-2FED06D74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14FB5-6D2F-5DE0-85A5-EAD968A81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17AE73-EE19-1A41-B305-AB68A339CD82}" type="datetimeFigureOut">
              <a:rPr lang="en-US" smtClean="0"/>
              <a:t>5/13/25</a:t>
            </a:fld>
            <a:endParaRPr lang="en-US"/>
          </a:p>
        </p:txBody>
      </p:sp>
      <p:sp>
        <p:nvSpPr>
          <p:cNvPr id="5" name="Footer Placeholder 4">
            <a:extLst>
              <a:ext uri="{FF2B5EF4-FFF2-40B4-BE49-F238E27FC236}">
                <a16:creationId xmlns:a16="http://schemas.microsoft.com/office/drawing/2014/main" id="{D2AF64D4-7B63-005D-4073-0A6E5D8D85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118403D-7169-39C6-624A-BB3C3A60D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C5460F-02BF-8249-97D3-F76E60F84623}" type="slidenum">
              <a:rPr lang="en-US" smtClean="0"/>
              <a:t>‹#›</a:t>
            </a:fld>
            <a:endParaRPr lang="en-US"/>
          </a:p>
        </p:txBody>
      </p:sp>
    </p:spTree>
    <p:extLst>
      <p:ext uri="{BB962C8B-B14F-4D97-AF65-F5344CB8AC3E}">
        <p14:creationId xmlns:p14="http://schemas.microsoft.com/office/powerpoint/2010/main" val="1537040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E8F922-C057-1BB6-0224-A7ED9A59F5B7}"/>
              </a:ext>
            </a:extLst>
          </p:cNvPr>
          <p:cNvSpPr>
            <a:spLocks noGrp="1"/>
          </p:cNvSpPr>
          <p:nvPr>
            <p:ph type="ctrTitle"/>
          </p:nvPr>
        </p:nvSpPr>
        <p:spPr/>
        <p:txBody>
          <a:bodyPr/>
          <a:lstStyle/>
          <a:p>
            <a:r>
              <a:rPr lang="en-US" dirty="0"/>
              <a:t>Spectrogram EEG patterns</a:t>
            </a:r>
          </a:p>
        </p:txBody>
      </p:sp>
      <p:sp>
        <p:nvSpPr>
          <p:cNvPr id="7" name="Subtitle 6">
            <a:extLst>
              <a:ext uri="{FF2B5EF4-FFF2-40B4-BE49-F238E27FC236}">
                <a16:creationId xmlns:a16="http://schemas.microsoft.com/office/drawing/2014/main" id="{080B00FF-AF63-CB05-0403-7244809C2F09}"/>
              </a:ext>
            </a:extLst>
          </p:cNvPr>
          <p:cNvSpPr>
            <a:spLocks noGrp="1"/>
          </p:cNvSpPr>
          <p:nvPr>
            <p:ph type="subTitle" idx="1"/>
          </p:nvPr>
        </p:nvSpPr>
        <p:spPr/>
        <p:txBody>
          <a:bodyPr/>
          <a:lstStyle/>
          <a:p>
            <a:r>
              <a:rPr lang="en-US" dirty="0"/>
              <a:t>Ji Yeoun Yoo, MD</a:t>
            </a:r>
          </a:p>
          <a:p>
            <a:r>
              <a:rPr lang="en-US" dirty="0"/>
              <a:t>Associate Professor of Neurology</a:t>
            </a:r>
          </a:p>
        </p:txBody>
      </p:sp>
    </p:spTree>
    <p:extLst>
      <p:ext uri="{BB962C8B-B14F-4D97-AF65-F5344CB8AC3E}">
        <p14:creationId xmlns:p14="http://schemas.microsoft.com/office/powerpoint/2010/main" val="3286648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6B3D14-69A9-863F-BB61-1742EE2BA02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281679" y="434181"/>
            <a:ext cx="7602537" cy="5989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3C883F-8817-85EB-D568-2B5D931978F6}"/>
              </a:ext>
            </a:extLst>
          </p:cNvPr>
          <p:cNvPicPr>
            <a:picLocks noChangeAspect="1"/>
          </p:cNvPicPr>
          <p:nvPr/>
        </p:nvPicPr>
        <p:blipFill>
          <a:blip r:embed="rId3"/>
          <a:stretch>
            <a:fillRect/>
          </a:stretch>
        </p:blipFill>
        <p:spPr>
          <a:xfrm>
            <a:off x="307784" y="1465544"/>
            <a:ext cx="3637038" cy="3156560"/>
          </a:xfrm>
          <a:prstGeom prst="rect">
            <a:avLst/>
          </a:prstGeom>
        </p:spPr>
      </p:pic>
    </p:spTree>
    <p:extLst>
      <p:ext uri="{BB962C8B-B14F-4D97-AF65-F5344CB8AC3E}">
        <p14:creationId xmlns:p14="http://schemas.microsoft.com/office/powerpoint/2010/main" val="1827034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3B3205-7206-F4BD-B333-31A3547254BF}"/>
              </a:ext>
            </a:extLst>
          </p:cNvPr>
          <p:cNvSpPr>
            <a:spLocks noGrp="1"/>
          </p:cNvSpPr>
          <p:nvPr>
            <p:ph idx="4294967295"/>
          </p:nvPr>
        </p:nvSpPr>
        <p:spPr>
          <a:xfrm>
            <a:off x="-1" y="365124"/>
            <a:ext cx="11985171" cy="6416675"/>
          </a:xfrm>
        </p:spPr>
        <p:txBody>
          <a:bodyPr>
            <a:normAutofit fontScale="70000" lnSpcReduction="20000"/>
          </a:bodyPr>
          <a:lstStyle/>
          <a:p>
            <a:pPr algn="l">
              <a:spcBef>
                <a:spcPts val="1200"/>
              </a:spcBef>
              <a:spcAft>
                <a:spcPts val="1200"/>
              </a:spcAft>
              <a:buNone/>
            </a:pPr>
            <a:r>
              <a:rPr lang="en-US" b="1" i="0" dirty="0">
                <a:solidFill>
                  <a:srgbClr val="1F1F1F"/>
                </a:solidFill>
                <a:effectLst/>
                <a:latin typeface="ElsevierGulliver"/>
              </a:rPr>
              <a:t>“Solid flames”:</a:t>
            </a:r>
            <a:r>
              <a:rPr lang="en-US" b="0" i="0" dirty="0">
                <a:solidFill>
                  <a:srgbClr val="1F1F1F"/>
                </a:solidFill>
                <a:effectLst/>
                <a:latin typeface="ElsevierGulliver"/>
              </a:rPr>
              <a:t> This pattern is characterized by an abrupt appearance of spectrogram segments with high-power and bandwidth, rising “up” from the delta range into theta and often into the alpha frequency range, similar in appearance to candle flames. Solid flames have smooth edges. When they recur, they are stereotyped and each instance appears similar to the others.</a:t>
            </a:r>
          </a:p>
          <a:p>
            <a:pPr marL="0" indent="0" algn="l">
              <a:spcBef>
                <a:spcPts val="1200"/>
              </a:spcBef>
              <a:spcAft>
                <a:spcPts val="1200"/>
              </a:spcAft>
              <a:buNone/>
            </a:pPr>
            <a:r>
              <a:rPr lang="en-US" b="1" i="0" dirty="0">
                <a:solidFill>
                  <a:srgbClr val="1F1F1F"/>
                </a:solidFill>
                <a:effectLst/>
                <a:latin typeface="ElsevierGulliver"/>
              </a:rPr>
              <a:t>“Irregular flames”:</a:t>
            </a:r>
            <a:r>
              <a:rPr lang="en-US" b="0" i="0" dirty="0">
                <a:solidFill>
                  <a:srgbClr val="1F1F1F"/>
                </a:solidFill>
                <a:effectLst/>
                <a:latin typeface="ElsevierGulliver"/>
              </a:rPr>
              <a:t> These events have a flame-like shape, but are characterized by edge “choppiness” or “irregularity”. They tend not to be stereotyped.</a:t>
            </a:r>
          </a:p>
          <a:p>
            <a:pPr marL="0" indent="0" algn="l">
              <a:spcBef>
                <a:spcPts val="1200"/>
              </a:spcBef>
              <a:spcAft>
                <a:spcPts val="1200"/>
              </a:spcAft>
              <a:buNone/>
            </a:pPr>
            <a:r>
              <a:rPr lang="en-US" b="1" i="0" dirty="0">
                <a:solidFill>
                  <a:srgbClr val="1F1F1F"/>
                </a:solidFill>
                <a:effectLst/>
                <a:latin typeface="ElsevierGulliver"/>
              </a:rPr>
              <a:t>“Broadband-monotonous”:</a:t>
            </a:r>
            <a:r>
              <a:rPr lang="en-US" b="0" i="0" dirty="0">
                <a:solidFill>
                  <a:srgbClr val="1F1F1F"/>
                </a:solidFill>
                <a:effectLst/>
                <a:latin typeface="ElsevierGulliver"/>
              </a:rPr>
              <a:t> Spectrograms with this pattern are characterized by minimal variation over time or gradual waxing and waning of sustained high power (yellow/red/white) extending across a broad band of frequencies, extending up to high (&gt;5 Hz) frequencies.</a:t>
            </a:r>
          </a:p>
          <a:p>
            <a:pPr marL="0" indent="0" algn="l">
              <a:spcBef>
                <a:spcPts val="1200"/>
              </a:spcBef>
              <a:spcAft>
                <a:spcPts val="1200"/>
              </a:spcAft>
              <a:buNone/>
            </a:pPr>
            <a:r>
              <a:rPr lang="en-US" b="1" i="0" dirty="0">
                <a:solidFill>
                  <a:srgbClr val="1F1F1F"/>
                </a:solidFill>
                <a:effectLst/>
                <a:latin typeface="ElsevierGulliver"/>
              </a:rPr>
              <a:t>“Narrowband-monotonous”:</a:t>
            </a:r>
            <a:r>
              <a:rPr lang="en-US" b="0" i="0" dirty="0">
                <a:solidFill>
                  <a:srgbClr val="1F1F1F"/>
                </a:solidFill>
                <a:effectLst/>
                <a:latin typeface="ElsevierGulliver"/>
              </a:rPr>
              <a:t> Spectrograms with this pattern have a sustained band of high-power (yellow/red/white) restricted to low (&lt;5 Hz) frequencies. There is minimal variation within the high-power band.</a:t>
            </a:r>
          </a:p>
          <a:p>
            <a:pPr marL="0" indent="0" algn="l">
              <a:spcBef>
                <a:spcPts val="1200"/>
              </a:spcBef>
              <a:spcAft>
                <a:spcPts val="1200"/>
              </a:spcAft>
              <a:buNone/>
            </a:pPr>
            <a:r>
              <a:rPr lang="en-US" b="1" i="0" dirty="0">
                <a:solidFill>
                  <a:srgbClr val="1F1F1F"/>
                </a:solidFill>
                <a:effectLst/>
                <a:latin typeface="ElsevierGulliver"/>
              </a:rPr>
              <a:t>“Stripes”:</a:t>
            </a:r>
            <a:r>
              <a:rPr lang="en-US" b="0" i="0" dirty="0">
                <a:solidFill>
                  <a:srgbClr val="1F1F1F"/>
                </a:solidFill>
                <a:effectLst/>
                <a:latin typeface="ElsevierGulliver"/>
              </a:rPr>
              <a:t> This pattern is essentially synonymous with burst suppression, and is characterized by alternation between diffuse low power (suppression), and high power “stripes” (bursts). In other words, sequential events with high power across a range of frequencies (bursts) give the spectrogram a striped appearance.</a:t>
            </a:r>
          </a:p>
          <a:p>
            <a:pPr marL="0" indent="0" algn="l">
              <a:spcBef>
                <a:spcPts val="1200"/>
              </a:spcBef>
              <a:spcAft>
                <a:spcPts val="1200"/>
              </a:spcAft>
              <a:buNone/>
            </a:pPr>
            <a:r>
              <a:rPr lang="en-US" b="1" i="0" dirty="0">
                <a:solidFill>
                  <a:srgbClr val="1F1F1F"/>
                </a:solidFill>
                <a:effectLst/>
                <a:latin typeface="ElsevierGulliver"/>
              </a:rPr>
              <a:t>“Low power”:</a:t>
            </a:r>
            <a:r>
              <a:rPr lang="en-US" b="0" i="0" dirty="0">
                <a:solidFill>
                  <a:srgbClr val="1F1F1F"/>
                </a:solidFill>
                <a:effectLst/>
                <a:latin typeface="ElsevierGulliver"/>
              </a:rPr>
              <a:t> These spectrograms are characterized by diffuse low power, and appear monotonous. There is often a narrow band of dark blue/cyan/green (low power), which should be distinguished from the higher power yellow/red band seen in narrowband-monotonous.</a:t>
            </a:r>
          </a:p>
          <a:p>
            <a:pPr marL="0" indent="0" algn="l">
              <a:spcBef>
                <a:spcPts val="1200"/>
              </a:spcBef>
              <a:spcAft>
                <a:spcPts val="1200"/>
              </a:spcAft>
              <a:buNone/>
            </a:pPr>
            <a:r>
              <a:rPr lang="en-US" b="1" i="0" dirty="0">
                <a:solidFill>
                  <a:srgbClr val="1F1F1F"/>
                </a:solidFill>
                <a:effectLst/>
                <a:latin typeface="ElsevierGulliver"/>
              </a:rPr>
              <a:t>“Artifact”:</a:t>
            </a:r>
            <a:r>
              <a:rPr lang="en-US" b="0" i="0" dirty="0">
                <a:solidFill>
                  <a:srgbClr val="1F1F1F"/>
                </a:solidFill>
                <a:effectLst/>
                <a:latin typeface="ElsevierGulliver"/>
              </a:rPr>
              <a:t> This pattern is characterized by irregular high-power signal saturating the spectrogram colormap across a broad range of frequencies.</a:t>
            </a:r>
          </a:p>
          <a:p>
            <a:endParaRPr lang="en-US" dirty="0"/>
          </a:p>
        </p:txBody>
      </p:sp>
    </p:spTree>
    <p:extLst>
      <p:ext uri="{BB962C8B-B14F-4D97-AF65-F5344CB8AC3E}">
        <p14:creationId xmlns:p14="http://schemas.microsoft.com/office/powerpoint/2010/main" val="2939377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156539-3070-498A-5EB5-55F8AE3DC711}"/>
              </a:ext>
            </a:extLst>
          </p:cNvPr>
          <p:cNvSpPr>
            <a:spLocks noGrp="1"/>
          </p:cNvSpPr>
          <p:nvPr>
            <p:ph idx="4294967295"/>
          </p:nvPr>
        </p:nvSpPr>
        <p:spPr>
          <a:xfrm>
            <a:off x="4896466" y="489298"/>
            <a:ext cx="6965977" cy="5662613"/>
          </a:xfrm>
        </p:spPr>
        <p:txBody>
          <a:bodyPr>
            <a:normAutofit fontScale="85000" lnSpcReduction="20000"/>
          </a:bodyPr>
          <a:lstStyle/>
          <a:p>
            <a:r>
              <a:rPr lang="en-US" b="0" i="0" dirty="0">
                <a:solidFill>
                  <a:srgbClr val="1F1F1F"/>
                </a:solidFill>
                <a:effectLst/>
                <a:latin typeface="ElsevierGulliver"/>
              </a:rPr>
              <a:t>Solid Flames represented seizures or IIC patterns 69.4% of the time.</a:t>
            </a:r>
          </a:p>
          <a:p>
            <a:r>
              <a:rPr lang="en-US" b="0" i="0" dirty="0">
                <a:solidFill>
                  <a:srgbClr val="1F1F1F"/>
                </a:solidFill>
                <a:effectLst/>
                <a:latin typeface="ElsevierGulliver"/>
              </a:rPr>
              <a:t>Irregular Flames represented seizures or IIC patterns 38.7% of the time. </a:t>
            </a:r>
          </a:p>
          <a:p>
            <a:r>
              <a:rPr lang="en-US" b="0" i="0" dirty="0">
                <a:solidFill>
                  <a:srgbClr val="1F1F1F"/>
                </a:solidFill>
                <a:effectLst/>
                <a:latin typeface="ElsevierGulliver"/>
              </a:rPr>
              <a:t>Broadband-monotonous primarily corresponded with seizures or IIC (54.3%) </a:t>
            </a:r>
          </a:p>
          <a:p>
            <a:r>
              <a:rPr lang="en-US" b="0" i="0" dirty="0">
                <a:solidFill>
                  <a:srgbClr val="1F1F1F"/>
                </a:solidFill>
                <a:effectLst/>
                <a:latin typeface="ElsevierGulliver"/>
              </a:rPr>
              <a:t>Narrowband-monotonous with focal or generalized slowing (43.8%).</a:t>
            </a:r>
          </a:p>
          <a:p>
            <a:r>
              <a:rPr lang="en-US" b="0" i="0" dirty="0">
                <a:solidFill>
                  <a:srgbClr val="1F1F1F"/>
                </a:solidFill>
                <a:effectLst/>
                <a:latin typeface="ElsevierGulliver"/>
              </a:rPr>
              <a:t>Stripes were associated with burst-suppression (37.2%) and generalized suppression (34.4%). </a:t>
            </a:r>
          </a:p>
          <a:p>
            <a:r>
              <a:rPr lang="en-US" b="0" i="0" dirty="0">
                <a:solidFill>
                  <a:srgbClr val="1F1F1F"/>
                </a:solidFill>
                <a:effectLst/>
                <a:latin typeface="ElsevierGulliver"/>
              </a:rPr>
              <a:t>Low Power category was associated with generalized suppression (94%).</a:t>
            </a:r>
          </a:p>
          <a:p>
            <a:pPr marL="0" indent="0">
              <a:buNone/>
            </a:pPr>
            <a:r>
              <a:rPr lang="en-US" b="0" i="0" dirty="0">
                <a:solidFill>
                  <a:srgbClr val="1F1F1F"/>
                </a:solidFill>
                <a:effectLst/>
                <a:latin typeface="ElsevierGulliver"/>
              </a:rPr>
              <a:t> </a:t>
            </a:r>
          </a:p>
          <a:p>
            <a:r>
              <a:rPr lang="en-US" b="0" i="0" dirty="0">
                <a:solidFill>
                  <a:srgbClr val="1F1F1F"/>
                </a:solidFill>
                <a:effectLst/>
                <a:latin typeface="ElsevierGulliver"/>
              </a:rPr>
              <a:t>There was “near perfect” agreement for Solid Flames (</a:t>
            </a:r>
            <a:r>
              <a:rPr lang="el-GR" b="0" i="0" dirty="0">
                <a:solidFill>
                  <a:srgbClr val="1F1F1F"/>
                </a:solidFill>
                <a:effectLst/>
                <a:latin typeface="ElsevierGulliver"/>
              </a:rPr>
              <a:t>κ = 94.36), </a:t>
            </a:r>
            <a:r>
              <a:rPr lang="en-US" b="0" i="0" dirty="0">
                <a:solidFill>
                  <a:srgbClr val="1F1F1F"/>
                </a:solidFill>
                <a:effectLst/>
                <a:latin typeface="ElsevierGulliver"/>
              </a:rPr>
              <a:t>Low power (</a:t>
            </a:r>
            <a:r>
              <a:rPr lang="el-GR" b="0" i="0" dirty="0">
                <a:solidFill>
                  <a:srgbClr val="1F1F1F"/>
                </a:solidFill>
                <a:effectLst/>
                <a:latin typeface="ElsevierGulliver"/>
              </a:rPr>
              <a:t>κ = 92.61), </a:t>
            </a:r>
            <a:r>
              <a:rPr lang="en-US" b="0" i="0" dirty="0">
                <a:solidFill>
                  <a:srgbClr val="1F1F1F"/>
                </a:solidFill>
                <a:effectLst/>
                <a:latin typeface="ElsevierGulliver"/>
              </a:rPr>
              <a:t>and Artifact (</a:t>
            </a:r>
            <a:r>
              <a:rPr lang="el-GR" b="0" i="0" dirty="0">
                <a:solidFill>
                  <a:srgbClr val="1F1F1F"/>
                </a:solidFill>
                <a:effectLst/>
                <a:latin typeface="ElsevierGulliver"/>
              </a:rPr>
              <a:t>κ = 93.72). </a:t>
            </a:r>
            <a:r>
              <a:rPr lang="en-US" b="0" i="0" dirty="0">
                <a:solidFill>
                  <a:srgbClr val="1F1F1F"/>
                </a:solidFill>
                <a:effectLst/>
                <a:latin typeface="ElsevierGulliver"/>
              </a:rPr>
              <a:t>There was “substantial agreement” for all other categories (</a:t>
            </a:r>
            <a:r>
              <a:rPr lang="el-GR" b="0" i="0" dirty="0">
                <a:solidFill>
                  <a:srgbClr val="1F1F1F"/>
                </a:solidFill>
                <a:effectLst/>
                <a:latin typeface="ElsevierGulliver"/>
              </a:rPr>
              <a:t>κ = 74.65–79.49).</a:t>
            </a:r>
            <a:endParaRPr lang="en-US" dirty="0"/>
          </a:p>
        </p:txBody>
      </p:sp>
      <p:pic>
        <p:nvPicPr>
          <p:cNvPr id="5" name="Picture 4">
            <a:extLst>
              <a:ext uri="{FF2B5EF4-FFF2-40B4-BE49-F238E27FC236}">
                <a16:creationId xmlns:a16="http://schemas.microsoft.com/office/drawing/2014/main" id="{F48C5D77-2E52-8DAE-2906-97B741C32AAC}"/>
              </a:ext>
            </a:extLst>
          </p:cNvPr>
          <p:cNvPicPr>
            <a:picLocks noChangeAspect="1"/>
          </p:cNvPicPr>
          <p:nvPr/>
        </p:nvPicPr>
        <p:blipFill>
          <a:blip r:embed="rId2"/>
          <a:stretch>
            <a:fillRect/>
          </a:stretch>
        </p:blipFill>
        <p:spPr>
          <a:xfrm>
            <a:off x="329556" y="272440"/>
            <a:ext cx="3804033" cy="3156560"/>
          </a:xfrm>
          <a:prstGeom prst="rect">
            <a:avLst/>
          </a:prstGeom>
        </p:spPr>
      </p:pic>
    </p:spTree>
    <p:extLst>
      <p:ext uri="{BB962C8B-B14F-4D97-AF65-F5344CB8AC3E}">
        <p14:creationId xmlns:p14="http://schemas.microsoft.com/office/powerpoint/2010/main" val="329339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20825C82-AB73-88D5-35CE-01266A527DF7}"/>
              </a:ext>
            </a:extLst>
          </p:cNvPr>
          <p:cNvPicPr>
            <a:picLocks noChangeAspect="1"/>
          </p:cNvPicPr>
          <p:nvPr/>
        </p:nvPicPr>
        <p:blipFill>
          <a:blip r:embed="rId2"/>
          <a:stretch>
            <a:fillRect/>
          </a:stretch>
        </p:blipFill>
        <p:spPr>
          <a:xfrm>
            <a:off x="200416" y="902969"/>
            <a:ext cx="11711835" cy="5823507"/>
          </a:xfrm>
          <a:prstGeom prst="rect">
            <a:avLst/>
          </a:prstGeom>
        </p:spPr>
      </p:pic>
      <p:sp>
        <p:nvSpPr>
          <p:cNvPr id="2" name="TextBox 1">
            <a:extLst>
              <a:ext uri="{FF2B5EF4-FFF2-40B4-BE49-F238E27FC236}">
                <a16:creationId xmlns:a16="http://schemas.microsoft.com/office/drawing/2014/main" id="{558BBAC1-C707-53E5-7F5E-CA17C1303ED1}"/>
              </a:ext>
            </a:extLst>
          </p:cNvPr>
          <p:cNvSpPr txBox="1"/>
          <p:nvPr/>
        </p:nvSpPr>
        <p:spPr>
          <a:xfrm>
            <a:off x="200416" y="279151"/>
            <a:ext cx="4394444" cy="584775"/>
          </a:xfrm>
          <a:prstGeom prst="rect">
            <a:avLst/>
          </a:prstGeom>
          <a:noFill/>
        </p:spPr>
        <p:txBody>
          <a:bodyPr wrap="square" rtlCol="0">
            <a:spAutoFit/>
          </a:bodyPr>
          <a:lstStyle/>
          <a:p>
            <a:r>
              <a:rPr lang="en-US" sz="3200" b="0" i="0" dirty="0">
                <a:solidFill>
                  <a:srgbClr val="1F1F1F"/>
                </a:solidFill>
                <a:effectLst/>
                <a:latin typeface="ElsevierGulliver"/>
              </a:rPr>
              <a:t>Solid Flames</a:t>
            </a:r>
            <a:endParaRPr lang="en-US" sz="3200" dirty="0"/>
          </a:p>
        </p:txBody>
      </p:sp>
    </p:spTree>
    <p:extLst>
      <p:ext uri="{BB962C8B-B14F-4D97-AF65-F5344CB8AC3E}">
        <p14:creationId xmlns:p14="http://schemas.microsoft.com/office/powerpoint/2010/main" val="3745094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AI-generated content may be incorrect.">
            <a:extLst>
              <a:ext uri="{FF2B5EF4-FFF2-40B4-BE49-F238E27FC236}">
                <a16:creationId xmlns:a16="http://schemas.microsoft.com/office/drawing/2014/main" id="{7E2D98CD-E750-8C83-8F4B-A9ED905F1604}"/>
              </a:ext>
            </a:extLst>
          </p:cNvPr>
          <p:cNvPicPr>
            <a:picLocks noChangeAspect="1"/>
          </p:cNvPicPr>
          <p:nvPr/>
        </p:nvPicPr>
        <p:blipFill>
          <a:blip r:embed="rId2"/>
          <a:stretch>
            <a:fillRect/>
          </a:stretch>
        </p:blipFill>
        <p:spPr>
          <a:xfrm>
            <a:off x="288098" y="270605"/>
            <a:ext cx="11636680" cy="6393242"/>
          </a:xfrm>
          <a:prstGeom prst="rect">
            <a:avLst/>
          </a:prstGeom>
        </p:spPr>
      </p:pic>
    </p:spTree>
    <p:extLst>
      <p:ext uri="{BB962C8B-B14F-4D97-AF65-F5344CB8AC3E}">
        <p14:creationId xmlns:p14="http://schemas.microsoft.com/office/powerpoint/2010/main" val="3112965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AI-generated content may be incorrect.">
            <a:extLst>
              <a:ext uri="{FF2B5EF4-FFF2-40B4-BE49-F238E27FC236}">
                <a16:creationId xmlns:a16="http://schemas.microsoft.com/office/drawing/2014/main" id="{1FEF86BC-49D5-6B54-DA58-D67B97B3963A}"/>
              </a:ext>
            </a:extLst>
          </p:cNvPr>
          <p:cNvPicPr>
            <a:picLocks noChangeAspect="1"/>
          </p:cNvPicPr>
          <p:nvPr/>
        </p:nvPicPr>
        <p:blipFill>
          <a:blip r:embed="rId3"/>
          <a:stretch>
            <a:fillRect/>
          </a:stretch>
        </p:blipFill>
        <p:spPr>
          <a:xfrm>
            <a:off x="0" y="175364"/>
            <a:ext cx="11837096" cy="6526061"/>
          </a:xfrm>
          <a:prstGeom prst="rect">
            <a:avLst/>
          </a:prstGeom>
        </p:spPr>
      </p:pic>
    </p:spTree>
    <p:extLst>
      <p:ext uri="{BB962C8B-B14F-4D97-AF65-F5344CB8AC3E}">
        <p14:creationId xmlns:p14="http://schemas.microsoft.com/office/powerpoint/2010/main" val="2389450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81DB4FA4-9E21-3061-E81A-37E23DF81330}"/>
              </a:ext>
            </a:extLst>
          </p:cNvPr>
          <p:cNvPicPr>
            <a:picLocks noChangeAspect="1"/>
          </p:cNvPicPr>
          <p:nvPr/>
        </p:nvPicPr>
        <p:blipFill>
          <a:blip r:embed="rId2"/>
          <a:stretch>
            <a:fillRect/>
          </a:stretch>
        </p:blipFill>
        <p:spPr>
          <a:xfrm>
            <a:off x="200416" y="436247"/>
            <a:ext cx="11774466" cy="6190021"/>
          </a:xfrm>
          <a:prstGeom prst="rect">
            <a:avLst/>
          </a:prstGeom>
        </p:spPr>
      </p:pic>
    </p:spTree>
    <p:extLst>
      <p:ext uri="{BB962C8B-B14F-4D97-AF65-F5344CB8AC3E}">
        <p14:creationId xmlns:p14="http://schemas.microsoft.com/office/powerpoint/2010/main" val="384664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creen&#10;&#10;AI-generated content may be incorrect.">
            <a:extLst>
              <a:ext uri="{FF2B5EF4-FFF2-40B4-BE49-F238E27FC236}">
                <a16:creationId xmlns:a16="http://schemas.microsoft.com/office/drawing/2014/main" id="{00878579-6904-D533-06D8-66506EECA058}"/>
              </a:ext>
            </a:extLst>
          </p:cNvPr>
          <p:cNvPicPr>
            <a:picLocks noChangeAspect="1"/>
          </p:cNvPicPr>
          <p:nvPr/>
        </p:nvPicPr>
        <p:blipFill>
          <a:blip r:embed="rId2"/>
          <a:stretch>
            <a:fillRect/>
          </a:stretch>
        </p:blipFill>
        <p:spPr>
          <a:xfrm>
            <a:off x="0" y="739036"/>
            <a:ext cx="11899726" cy="5887232"/>
          </a:xfrm>
          <a:prstGeom prst="rect">
            <a:avLst/>
          </a:prstGeom>
        </p:spPr>
      </p:pic>
      <p:sp>
        <p:nvSpPr>
          <p:cNvPr id="2" name="TextBox 1">
            <a:extLst>
              <a:ext uri="{FF2B5EF4-FFF2-40B4-BE49-F238E27FC236}">
                <a16:creationId xmlns:a16="http://schemas.microsoft.com/office/drawing/2014/main" id="{8FA74A02-2E2A-B37F-2C7B-0C39762581B2}"/>
              </a:ext>
            </a:extLst>
          </p:cNvPr>
          <p:cNvSpPr txBox="1"/>
          <p:nvPr/>
        </p:nvSpPr>
        <p:spPr>
          <a:xfrm>
            <a:off x="0" y="231732"/>
            <a:ext cx="3883843" cy="584775"/>
          </a:xfrm>
          <a:prstGeom prst="rect">
            <a:avLst/>
          </a:prstGeom>
          <a:noFill/>
        </p:spPr>
        <p:txBody>
          <a:bodyPr wrap="square" rtlCol="0">
            <a:spAutoFit/>
          </a:bodyPr>
          <a:lstStyle/>
          <a:p>
            <a:r>
              <a:rPr lang="en-US" sz="3200" dirty="0"/>
              <a:t>Irregular Flames</a:t>
            </a:r>
          </a:p>
        </p:txBody>
      </p:sp>
    </p:spTree>
    <p:extLst>
      <p:ext uri="{BB962C8B-B14F-4D97-AF65-F5344CB8AC3E}">
        <p14:creationId xmlns:p14="http://schemas.microsoft.com/office/powerpoint/2010/main" val="106811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4E8EFA52-AEAD-ED42-D74C-EE1CBAC5BBDF}"/>
              </a:ext>
            </a:extLst>
          </p:cNvPr>
          <p:cNvPicPr>
            <a:picLocks noChangeAspect="1"/>
          </p:cNvPicPr>
          <p:nvPr/>
        </p:nvPicPr>
        <p:blipFill>
          <a:blip r:embed="rId2"/>
          <a:stretch>
            <a:fillRect/>
          </a:stretch>
        </p:blipFill>
        <p:spPr>
          <a:xfrm>
            <a:off x="175364" y="277648"/>
            <a:ext cx="11749414" cy="6580351"/>
          </a:xfrm>
          <a:prstGeom prst="rect">
            <a:avLst/>
          </a:prstGeom>
        </p:spPr>
      </p:pic>
    </p:spTree>
    <p:extLst>
      <p:ext uri="{BB962C8B-B14F-4D97-AF65-F5344CB8AC3E}">
        <p14:creationId xmlns:p14="http://schemas.microsoft.com/office/powerpoint/2010/main" val="412982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lines on it&#10;&#10;AI-generated content may be incorrect.">
            <a:extLst>
              <a:ext uri="{FF2B5EF4-FFF2-40B4-BE49-F238E27FC236}">
                <a16:creationId xmlns:a16="http://schemas.microsoft.com/office/drawing/2014/main" id="{12E93DB6-74B4-2B53-72A2-EB436F9FDEB3}"/>
              </a:ext>
            </a:extLst>
          </p:cNvPr>
          <p:cNvPicPr>
            <a:picLocks noChangeAspect="1"/>
          </p:cNvPicPr>
          <p:nvPr/>
        </p:nvPicPr>
        <p:blipFill>
          <a:blip r:embed="rId2"/>
          <a:stretch>
            <a:fillRect/>
          </a:stretch>
        </p:blipFill>
        <p:spPr>
          <a:xfrm>
            <a:off x="112734" y="140088"/>
            <a:ext cx="11786992" cy="6536285"/>
          </a:xfrm>
          <a:prstGeom prst="rect">
            <a:avLst/>
          </a:prstGeom>
        </p:spPr>
      </p:pic>
    </p:spTree>
    <p:extLst>
      <p:ext uri="{BB962C8B-B14F-4D97-AF65-F5344CB8AC3E}">
        <p14:creationId xmlns:p14="http://schemas.microsoft.com/office/powerpoint/2010/main" val="2812082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D503-254C-1F5E-DCA3-DBA02C55B4A7}"/>
              </a:ext>
            </a:extLst>
          </p:cNvPr>
          <p:cNvSpPr>
            <a:spLocks noGrp="1"/>
          </p:cNvSpPr>
          <p:nvPr>
            <p:ph type="title"/>
          </p:nvPr>
        </p:nvSpPr>
        <p:spPr/>
        <p:txBody>
          <a:bodyPr/>
          <a:lstStyle/>
          <a:p>
            <a:endParaRPr lang="en-US"/>
          </a:p>
        </p:txBody>
      </p:sp>
      <p:pic>
        <p:nvPicPr>
          <p:cNvPr id="5" name="Content Placeholder 4" descr="A close-up of a computer screen&#10;&#10;AI-generated content may be incorrect.">
            <a:extLst>
              <a:ext uri="{FF2B5EF4-FFF2-40B4-BE49-F238E27FC236}">
                <a16:creationId xmlns:a16="http://schemas.microsoft.com/office/drawing/2014/main" id="{9989EC28-601C-07A5-D8A2-C4FCA17BF92D}"/>
              </a:ext>
            </a:extLst>
          </p:cNvPr>
          <p:cNvPicPr>
            <a:picLocks noGrp="1" noChangeAspect="1"/>
          </p:cNvPicPr>
          <p:nvPr>
            <p:ph idx="1"/>
          </p:nvPr>
        </p:nvPicPr>
        <p:blipFill>
          <a:blip r:embed="rId2"/>
          <a:stretch>
            <a:fillRect/>
          </a:stretch>
        </p:blipFill>
        <p:spPr>
          <a:xfrm>
            <a:off x="251823" y="172189"/>
            <a:ext cx="11748111" cy="6504184"/>
          </a:xfrm>
        </p:spPr>
      </p:pic>
    </p:spTree>
    <p:extLst>
      <p:ext uri="{BB962C8B-B14F-4D97-AF65-F5344CB8AC3E}">
        <p14:creationId xmlns:p14="http://schemas.microsoft.com/office/powerpoint/2010/main" val="2301338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F2784CE2-0D49-ACDC-BC48-32B05E4F6BBF}"/>
              </a:ext>
            </a:extLst>
          </p:cNvPr>
          <p:cNvPicPr>
            <a:picLocks noChangeAspect="1"/>
          </p:cNvPicPr>
          <p:nvPr/>
        </p:nvPicPr>
        <p:blipFill>
          <a:blip r:embed="rId2"/>
          <a:stretch>
            <a:fillRect/>
          </a:stretch>
        </p:blipFill>
        <p:spPr>
          <a:xfrm>
            <a:off x="225468" y="999241"/>
            <a:ext cx="11574050" cy="5627027"/>
          </a:xfrm>
          <a:prstGeom prst="rect">
            <a:avLst/>
          </a:prstGeom>
        </p:spPr>
      </p:pic>
      <p:sp>
        <p:nvSpPr>
          <p:cNvPr id="2" name="TextBox 1">
            <a:extLst>
              <a:ext uri="{FF2B5EF4-FFF2-40B4-BE49-F238E27FC236}">
                <a16:creationId xmlns:a16="http://schemas.microsoft.com/office/drawing/2014/main" id="{30BB2DE1-3A71-FED5-A049-A9C8D6A356A8}"/>
              </a:ext>
            </a:extLst>
          </p:cNvPr>
          <p:cNvSpPr txBox="1"/>
          <p:nvPr/>
        </p:nvSpPr>
        <p:spPr>
          <a:xfrm>
            <a:off x="216815" y="292231"/>
            <a:ext cx="5279011" cy="584775"/>
          </a:xfrm>
          <a:prstGeom prst="rect">
            <a:avLst/>
          </a:prstGeom>
          <a:noFill/>
        </p:spPr>
        <p:txBody>
          <a:bodyPr wrap="square" rtlCol="0">
            <a:spAutoFit/>
          </a:bodyPr>
          <a:lstStyle/>
          <a:p>
            <a:r>
              <a:rPr lang="en-US" sz="3200" b="0" i="0" dirty="0">
                <a:solidFill>
                  <a:srgbClr val="1F1F1F"/>
                </a:solidFill>
                <a:effectLst/>
                <a:latin typeface="ElsevierGulliver"/>
              </a:rPr>
              <a:t>Broadband-monotonous</a:t>
            </a:r>
            <a:endParaRPr lang="en-US" sz="3200" dirty="0"/>
          </a:p>
        </p:txBody>
      </p:sp>
    </p:spTree>
    <p:extLst>
      <p:ext uri="{BB962C8B-B14F-4D97-AF65-F5344CB8AC3E}">
        <p14:creationId xmlns:p14="http://schemas.microsoft.com/office/powerpoint/2010/main" val="93068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9F0E5BED-FD6C-E526-2627-B594850E85E9}"/>
              </a:ext>
            </a:extLst>
          </p:cNvPr>
          <p:cNvPicPr>
            <a:picLocks noChangeAspect="1"/>
          </p:cNvPicPr>
          <p:nvPr/>
        </p:nvPicPr>
        <p:blipFill>
          <a:blip r:embed="rId2"/>
          <a:stretch>
            <a:fillRect/>
          </a:stretch>
        </p:blipFill>
        <p:spPr>
          <a:xfrm>
            <a:off x="150312" y="114953"/>
            <a:ext cx="11862147" cy="6511315"/>
          </a:xfrm>
          <a:prstGeom prst="rect">
            <a:avLst/>
          </a:prstGeom>
        </p:spPr>
      </p:pic>
    </p:spTree>
    <p:extLst>
      <p:ext uri="{BB962C8B-B14F-4D97-AF65-F5344CB8AC3E}">
        <p14:creationId xmlns:p14="http://schemas.microsoft.com/office/powerpoint/2010/main" val="2565895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AC3DF411-8514-68D0-F55D-7E83640ED8BC}"/>
              </a:ext>
            </a:extLst>
          </p:cNvPr>
          <p:cNvPicPr>
            <a:picLocks noChangeAspect="1"/>
          </p:cNvPicPr>
          <p:nvPr/>
        </p:nvPicPr>
        <p:blipFill>
          <a:blip r:embed="rId2"/>
          <a:stretch>
            <a:fillRect/>
          </a:stretch>
        </p:blipFill>
        <p:spPr>
          <a:xfrm>
            <a:off x="0" y="942680"/>
            <a:ext cx="11974882" cy="5915319"/>
          </a:xfrm>
          <a:prstGeom prst="rect">
            <a:avLst/>
          </a:prstGeom>
        </p:spPr>
      </p:pic>
      <p:sp>
        <p:nvSpPr>
          <p:cNvPr id="2" name="TextBox 1">
            <a:extLst>
              <a:ext uri="{FF2B5EF4-FFF2-40B4-BE49-F238E27FC236}">
                <a16:creationId xmlns:a16="http://schemas.microsoft.com/office/drawing/2014/main" id="{C6F02DF7-A299-2835-303E-909956D9FD28}"/>
              </a:ext>
            </a:extLst>
          </p:cNvPr>
          <p:cNvSpPr txBox="1"/>
          <p:nvPr/>
        </p:nvSpPr>
        <p:spPr>
          <a:xfrm>
            <a:off x="254524" y="235670"/>
            <a:ext cx="4751109" cy="584775"/>
          </a:xfrm>
          <a:prstGeom prst="rect">
            <a:avLst/>
          </a:prstGeom>
          <a:noFill/>
        </p:spPr>
        <p:txBody>
          <a:bodyPr wrap="square" rtlCol="0">
            <a:spAutoFit/>
          </a:bodyPr>
          <a:lstStyle/>
          <a:p>
            <a:r>
              <a:rPr lang="en-US" sz="3200" b="0" i="0" dirty="0">
                <a:solidFill>
                  <a:srgbClr val="1F1F1F"/>
                </a:solidFill>
                <a:effectLst/>
                <a:latin typeface="ElsevierGulliver"/>
              </a:rPr>
              <a:t>Narrowband-monotonous</a:t>
            </a:r>
            <a:endParaRPr lang="en-US" sz="3200" dirty="0"/>
          </a:p>
        </p:txBody>
      </p:sp>
    </p:spTree>
    <p:extLst>
      <p:ext uri="{BB962C8B-B14F-4D97-AF65-F5344CB8AC3E}">
        <p14:creationId xmlns:p14="http://schemas.microsoft.com/office/powerpoint/2010/main" val="2093137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2C95ED87-1DB5-569E-5A90-FA342D74E0E6}"/>
              </a:ext>
            </a:extLst>
          </p:cNvPr>
          <p:cNvPicPr>
            <a:picLocks noChangeAspect="1"/>
          </p:cNvPicPr>
          <p:nvPr/>
        </p:nvPicPr>
        <p:blipFill>
          <a:blip r:embed="rId2"/>
          <a:stretch>
            <a:fillRect/>
          </a:stretch>
        </p:blipFill>
        <p:spPr>
          <a:xfrm>
            <a:off x="175364" y="97809"/>
            <a:ext cx="11812043" cy="6591090"/>
          </a:xfrm>
          <a:prstGeom prst="rect">
            <a:avLst/>
          </a:prstGeom>
        </p:spPr>
      </p:pic>
    </p:spTree>
    <p:extLst>
      <p:ext uri="{BB962C8B-B14F-4D97-AF65-F5344CB8AC3E}">
        <p14:creationId xmlns:p14="http://schemas.microsoft.com/office/powerpoint/2010/main" val="694759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D0DCD6-117F-3E8C-5768-AC9AEC9B852E}"/>
              </a:ext>
            </a:extLst>
          </p:cNvPr>
          <p:cNvPicPr>
            <a:picLocks noChangeAspect="1"/>
          </p:cNvPicPr>
          <p:nvPr/>
        </p:nvPicPr>
        <p:blipFill>
          <a:blip r:embed="rId2"/>
          <a:stretch>
            <a:fillRect/>
          </a:stretch>
        </p:blipFill>
        <p:spPr>
          <a:xfrm>
            <a:off x="102870" y="1065229"/>
            <a:ext cx="12192000" cy="5223273"/>
          </a:xfrm>
          <a:prstGeom prst="rect">
            <a:avLst/>
          </a:prstGeom>
        </p:spPr>
      </p:pic>
      <p:sp>
        <p:nvSpPr>
          <p:cNvPr id="6" name="TextBox 5">
            <a:extLst>
              <a:ext uri="{FF2B5EF4-FFF2-40B4-BE49-F238E27FC236}">
                <a16:creationId xmlns:a16="http://schemas.microsoft.com/office/drawing/2014/main" id="{1FFC57D5-1EB9-56FF-085C-E84F2BA63BD4}"/>
              </a:ext>
            </a:extLst>
          </p:cNvPr>
          <p:cNvSpPr txBox="1"/>
          <p:nvPr/>
        </p:nvSpPr>
        <p:spPr>
          <a:xfrm>
            <a:off x="122548" y="245097"/>
            <a:ext cx="4637988" cy="584775"/>
          </a:xfrm>
          <a:prstGeom prst="rect">
            <a:avLst/>
          </a:prstGeom>
          <a:noFill/>
        </p:spPr>
        <p:txBody>
          <a:bodyPr wrap="square" rtlCol="0">
            <a:spAutoFit/>
          </a:bodyPr>
          <a:lstStyle/>
          <a:p>
            <a:r>
              <a:rPr lang="en-US" sz="3200" dirty="0"/>
              <a:t>Low-power</a:t>
            </a:r>
          </a:p>
        </p:txBody>
      </p:sp>
    </p:spTree>
    <p:extLst>
      <p:ext uri="{BB962C8B-B14F-4D97-AF65-F5344CB8AC3E}">
        <p14:creationId xmlns:p14="http://schemas.microsoft.com/office/powerpoint/2010/main" val="1109195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A4B60-AACC-26D2-CDF2-4CA803B42280}"/>
              </a:ext>
            </a:extLst>
          </p:cNvPr>
          <p:cNvPicPr>
            <a:picLocks noChangeAspect="1"/>
          </p:cNvPicPr>
          <p:nvPr/>
        </p:nvPicPr>
        <p:blipFill>
          <a:blip r:embed="rId2"/>
          <a:stretch>
            <a:fillRect/>
          </a:stretch>
        </p:blipFill>
        <p:spPr>
          <a:xfrm>
            <a:off x="0" y="407937"/>
            <a:ext cx="12192000" cy="6042126"/>
          </a:xfrm>
          <a:prstGeom prst="rect">
            <a:avLst/>
          </a:prstGeom>
        </p:spPr>
      </p:pic>
    </p:spTree>
    <p:extLst>
      <p:ext uri="{BB962C8B-B14F-4D97-AF65-F5344CB8AC3E}">
        <p14:creationId xmlns:p14="http://schemas.microsoft.com/office/powerpoint/2010/main" val="2816078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0AFE9-BD04-E9A4-D13F-02E6B455669F}"/>
              </a:ext>
            </a:extLst>
          </p:cNvPr>
          <p:cNvPicPr>
            <a:picLocks noChangeAspect="1"/>
          </p:cNvPicPr>
          <p:nvPr/>
        </p:nvPicPr>
        <p:blipFill>
          <a:blip r:embed="rId2"/>
          <a:stretch>
            <a:fillRect/>
          </a:stretch>
        </p:blipFill>
        <p:spPr>
          <a:xfrm>
            <a:off x="0" y="942680"/>
            <a:ext cx="12192000" cy="5739473"/>
          </a:xfrm>
          <a:prstGeom prst="rect">
            <a:avLst/>
          </a:prstGeom>
        </p:spPr>
      </p:pic>
      <p:sp>
        <p:nvSpPr>
          <p:cNvPr id="2" name="TextBox 1">
            <a:extLst>
              <a:ext uri="{FF2B5EF4-FFF2-40B4-BE49-F238E27FC236}">
                <a16:creationId xmlns:a16="http://schemas.microsoft.com/office/drawing/2014/main" id="{72F1F452-DF2F-F8BA-3F1F-0C16803A2A53}"/>
              </a:ext>
            </a:extLst>
          </p:cNvPr>
          <p:cNvSpPr txBox="1"/>
          <p:nvPr/>
        </p:nvSpPr>
        <p:spPr>
          <a:xfrm>
            <a:off x="103695" y="254524"/>
            <a:ext cx="3761295" cy="584775"/>
          </a:xfrm>
          <a:prstGeom prst="rect">
            <a:avLst/>
          </a:prstGeom>
          <a:noFill/>
        </p:spPr>
        <p:txBody>
          <a:bodyPr wrap="square" rtlCol="0">
            <a:spAutoFit/>
          </a:bodyPr>
          <a:lstStyle/>
          <a:p>
            <a:r>
              <a:rPr lang="en-US" sz="3200" dirty="0"/>
              <a:t>Stripes</a:t>
            </a:r>
          </a:p>
        </p:txBody>
      </p:sp>
    </p:spTree>
    <p:extLst>
      <p:ext uri="{BB962C8B-B14F-4D97-AF65-F5344CB8AC3E}">
        <p14:creationId xmlns:p14="http://schemas.microsoft.com/office/powerpoint/2010/main" val="3052091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32D60-59E8-1727-1FD6-F51230396243}"/>
              </a:ext>
            </a:extLst>
          </p:cNvPr>
          <p:cNvPicPr>
            <a:picLocks noChangeAspect="1"/>
          </p:cNvPicPr>
          <p:nvPr/>
        </p:nvPicPr>
        <p:blipFill>
          <a:blip r:embed="rId2"/>
          <a:stretch>
            <a:fillRect/>
          </a:stretch>
        </p:blipFill>
        <p:spPr>
          <a:xfrm>
            <a:off x="0" y="226590"/>
            <a:ext cx="12192000" cy="6404819"/>
          </a:xfrm>
          <a:prstGeom prst="rect">
            <a:avLst/>
          </a:prstGeom>
        </p:spPr>
      </p:pic>
    </p:spTree>
    <p:extLst>
      <p:ext uri="{BB962C8B-B14F-4D97-AF65-F5344CB8AC3E}">
        <p14:creationId xmlns:p14="http://schemas.microsoft.com/office/powerpoint/2010/main" val="898053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B96E-11DF-84B8-5B7B-23B1E23740AD}"/>
              </a:ext>
            </a:extLst>
          </p:cNvPr>
          <p:cNvSpPr>
            <a:spLocks noGrp="1"/>
          </p:cNvSpPr>
          <p:nvPr>
            <p:ph type="title"/>
          </p:nvPr>
        </p:nvSpPr>
        <p:spPr/>
        <p:txBody>
          <a:bodyPr/>
          <a:lstStyle/>
          <a:p>
            <a:r>
              <a:rPr lang="en-US" dirty="0"/>
              <a:t>Questions </a:t>
            </a:r>
          </a:p>
        </p:txBody>
      </p:sp>
      <p:sp>
        <p:nvSpPr>
          <p:cNvPr id="3" name="Text Placeholder 2">
            <a:extLst>
              <a:ext uri="{FF2B5EF4-FFF2-40B4-BE49-F238E27FC236}">
                <a16:creationId xmlns:a16="http://schemas.microsoft.com/office/drawing/2014/main" id="{B0035ECC-9838-9ABB-B1CD-109D09E51D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80872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A5E204B3-A16F-0ED4-C653-65EEB9338991}"/>
              </a:ext>
            </a:extLst>
          </p:cNvPr>
          <p:cNvPicPr>
            <a:picLocks noChangeAspect="1"/>
          </p:cNvPicPr>
          <p:nvPr/>
        </p:nvPicPr>
        <p:blipFill>
          <a:blip r:embed="rId2"/>
          <a:stretch>
            <a:fillRect/>
          </a:stretch>
        </p:blipFill>
        <p:spPr>
          <a:xfrm>
            <a:off x="162838" y="116394"/>
            <a:ext cx="11937303" cy="6610083"/>
          </a:xfrm>
          <a:prstGeom prst="rect">
            <a:avLst/>
          </a:prstGeom>
        </p:spPr>
      </p:pic>
    </p:spTree>
    <p:extLst>
      <p:ext uri="{BB962C8B-B14F-4D97-AF65-F5344CB8AC3E}">
        <p14:creationId xmlns:p14="http://schemas.microsoft.com/office/powerpoint/2010/main" val="427971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82BB-5281-E55B-E4A5-2EFBE138F8CE}"/>
              </a:ext>
            </a:extLst>
          </p:cNvPr>
          <p:cNvSpPr>
            <a:spLocks noGrp="1"/>
          </p:cNvSpPr>
          <p:nvPr>
            <p:ph type="title"/>
          </p:nvPr>
        </p:nvSpPr>
        <p:spPr/>
        <p:txBody>
          <a:bodyPr/>
          <a:lstStyle/>
          <a:p>
            <a:r>
              <a:rPr lang="en-US" dirty="0"/>
              <a:t>Rhythmicity spectrogram (L and R)</a:t>
            </a:r>
          </a:p>
        </p:txBody>
      </p:sp>
      <p:sp>
        <p:nvSpPr>
          <p:cNvPr id="3" name="Content Placeholder 2">
            <a:extLst>
              <a:ext uri="{FF2B5EF4-FFF2-40B4-BE49-F238E27FC236}">
                <a16:creationId xmlns:a16="http://schemas.microsoft.com/office/drawing/2014/main" id="{CCE2EEAB-4F5E-8B57-0911-3A0507D43BD9}"/>
              </a:ext>
            </a:extLst>
          </p:cNvPr>
          <p:cNvSpPr>
            <a:spLocks noGrp="1"/>
          </p:cNvSpPr>
          <p:nvPr>
            <p:ph idx="1"/>
          </p:nvPr>
        </p:nvSpPr>
        <p:spPr/>
        <p:txBody>
          <a:bodyPr/>
          <a:lstStyle/>
          <a:p>
            <a:r>
              <a:rPr lang="en-US" dirty="0"/>
              <a:t>Rhythmicity from 1 to 25 Hz (Y-axis) is displayed by a color scale</a:t>
            </a:r>
          </a:p>
          <a:p>
            <a:r>
              <a:rPr lang="en-US" dirty="0"/>
              <a:t>X-axis is time </a:t>
            </a:r>
          </a:p>
          <a:p>
            <a:r>
              <a:rPr lang="en-US" dirty="0"/>
              <a:t>Deep blue (most rhythmic), Pale yellow (not rhythmic) </a:t>
            </a:r>
          </a:p>
          <a:p>
            <a:r>
              <a:rPr lang="en-US" dirty="0"/>
              <a:t>For very focal events, can be displaced using fewer electrodes as input, for example, by quadrants. </a:t>
            </a:r>
          </a:p>
          <a:p>
            <a:endParaRPr lang="en-US" dirty="0"/>
          </a:p>
        </p:txBody>
      </p:sp>
    </p:spTree>
    <p:extLst>
      <p:ext uri="{BB962C8B-B14F-4D97-AF65-F5344CB8AC3E}">
        <p14:creationId xmlns:p14="http://schemas.microsoft.com/office/powerpoint/2010/main" val="4191674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475E3DB2-6265-26E3-86E1-D430EAC5E560}"/>
              </a:ext>
            </a:extLst>
          </p:cNvPr>
          <p:cNvPicPr>
            <a:picLocks noChangeAspect="1"/>
          </p:cNvPicPr>
          <p:nvPr/>
        </p:nvPicPr>
        <p:blipFill>
          <a:blip r:embed="rId2"/>
          <a:stretch>
            <a:fillRect/>
          </a:stretch>
        </p:blipFill>
        <p:spPr>
          <a:xfrm>
            <a:off x="175364" y="101811"/>
            <a:ext cx="11849622" cy="6574562"/>
          </a:xfrm>
          <a:prstGeom prst="rect">
            <a:avLst/>
          </a:prstGeom>
        </p:spPr>
      </p:pic>
    </p:spTree>
    <p:extLst>
      <p:ext uri="{BB962C8B-B14F-4D97-AF65-F5344CB8AC3E}">
        <p14:creationId xmlns:p14="http://schemas.microsoft.com/office/powerpoint/2010/main" val="86339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D876B7-C76F-AA45-8668-630454048DE3}"/>
              </a:ext>
            </a:extLst>
          </p:cNvPr>
          <p:cNvPicPr>
            <a:picLocks noChangeAspect="1"/>
          </p:cNvPicPr>
          <p:nvPr/>
        </p:nvPicPr>
        <p:blipFill>
          <a:blip r:embed="rId2"/>
          <a:stretch>
            <a:fillRect/>
          </a:stretch>
        </p:blipFill>
        <p:spPr>
          <a:xfrm>
            <a:off x="493734" y="1165088"/>
            <a:ext cx="10028130" cy="5561387"/>
          </a:xfrm>
          <a:prstGeom prst="rect">
            <a:avLst/>
          </a:prstGeom>
        </p:spPr>
      </p:pic>
      <p:sp>
        <p:nvSpPr>
          <p:cNvPr id="3" name="TextBox 2">
            <a:extLst>
              <a:ext uri="{FF2B5EF4-FFF2-40B4-BE49-F238E27FC236}">
                <a16:creationId xmlns:a16="http://schemas.microsoft.com/office/drawing/2014/main" id="{D386740A-6532-A4CD-D8AD-5C8BA8966B70}"/>
              </a:ext>
            </a:extLst>
          </p:cNvPr>
          <p:cNvSpPr txBox="1"/>
          <p:nvPr/>
        </p:nvSpPr>
        <p:spPr>
          <a:xfrm>
            <a:off x="450937" y="350729"/>
            <a:ext cx="10058400" cy="369332"/>
          </a:xfrm>
          <a:prstGeom prst="rect">
            <a:avLst/>
          </a:prstGeom>
          <a:noFill/>
        </p:spPr>
        <p:txBody>
          <a:bodyPr wrap="square" rtlCol="0">
            <a:spAutoFit/>
          </a:bodyPr>
          <a:lstStyle/>
          <a:p>
            <a:r>
              <a:rPr lang="en-US" dirty="0"/>
              <a:t>Routine EEG (30 min recording) </a:t>
            </a:r>
          </a:p>
        </p:txBody>
      </p:sp>
    </p:spTree>
    <p:extLst>
      <p:ext uri="{BB962C8B-B14F-4D97-AF65-F5344CB8AC3E}">
        <p14:creationId xmlns:p14="http://schemas.microsoft.com/office/powerpoint/2010/main" val="2679734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 screen&#10;&#10;AI-generated content may be incorrect.">
            <a:extLst>
              <a:ext uri="{FF2B5EF4-FFF2-40B4-BE49-F238E27FC236}">
                <a16:creationId xmlns:a16="http://schemas.microsoft.com/office/drawing/2014/main" id="{A3C3CDDA-126B-C162-38F3-B43635DDA36F}"/>
              </a:ext>
            </a:extLst>
          </p:cNvPr>
          <p:cNvPicPr>
            <a:picLocks noChangeAspect="1"/>
          </p:cNvPicPr>
          <p:nvPr/>
        </p:nvPicPr>
        <p:blipFill>
          <a:blip r:embed="rId2"/>
          <a:stretch>
            <a:fillRect/>
          </a:stretch>
        </p:blipFill>
        <p:spPr>
          <a:xfrm>
            <a:off x="162839" y="234552"/>
            <a:ext cx="11511778" cy="6366664"/>
          </a:xfrm>
          <a:prstGeom prst="rect">
            <a:avLst/>
          </a:prstGeom>
        </p:spPr>
      </p:pic>
    </p:spTree>
    <p:extLst>
      <p:ext uri="{BB962C8B-B14F-4D97-AF65-F5344CB8AC3E}">
        <p14:creationId xmlns:p14="http://schemas.microsoft.com/office/powerpoint/2010/main" val="1516879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6639233F-D43A-7853-715D-E7F5F6F3A69F}"/>
              </a:ext>
            </a:extLst>
          </p:cNvPr>
          <p:cNvPicPr>
            <a:picLocks noChangeAspect="1"/>
          </p:cNvPicPr>
          <p:nvPr/>
        </p:nvPicPr>
        <p:blipFill>
          <a:blip r:embed="rId2"/>
          <a:stretch>
            <a:fillRect/>
          </a:stretch>
        </p:blipFill>
        <p:spPr>
          <a:xfrm>
            <a:off x="0" y="600103"/>
            <a:ext cx="11987088" cy="6138900"/>
          </a:xfrm>
          <a:prstGeom prst="rect">
            <a:avLst/>
          </a:prstGeom>
        </p:spPr>
      </p:pic>
    </p:spTree>
    <p:extLst>
      <p:ext uri="{BB962C8B-B14F-4D97-AF65-F5344CB8AC3E}">
        <p14:creationId xmlns:p14="http://schemas.microsoft.com/office/powerpoint/2010/main" val="1255796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 screen&#10;&#10;AI-generated content may be incorrect.">
            <a:extLst>
              <a:ext uri="{FF2B5EF4-FFF2-40B4-BE49-F238E27FC236}">
                <a16:creationId xmlns:a16="http://schemas.microsoft.com/office/drawing/2014/main" id="{42CA0E37-6295-6BEF-B853-C94BE107B0B6}"/>
              </a:ext>
            </a:extLst>
          </p:cNvPr>
          <p:cNvPicPr>
            <a:picLocks noChangeAspect="1"/>
          </p:cNvPicPr>
          <p:nvPr/>
        </p:nvPicPr>
        <p:blipFill>
          <a:blip r:embed="rId2"/>
          <a:stretch>
            <a:fillRect/>
          </a:stretch>
        </p:blipFill>
        <p:spPr>
          <a:xfrm>
            <a:off x="150312" y="122908"/>
            <a:ext cx="11660814" cy="6603569"/>
          </a:xfrm>
          <a:prstGeom prst="rect">
            <a:avLst/>
          </a:prstGeom>
        </p:spPr>
      </p:pic>
    </p:spTree>
    <p:extLst>
      <p:ext uri="{BB962C8B-B14F-4D97-AF65-F5344CB8AC3E}">
        <p14:creationId xmlns:p14="http://schemas.microsoft.com/office/powerpoint/2010/main" val="961003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AI-generated content may be incorrect.">
            <a:extLst>
              <a:ext uri="{FF2B5EF4-FFF2-40B4-BE49-F238E27FC236}">
                <a16:creationId xmlns:a16="http://schemas.microsoft.com/office/drawing/2014/main" id="{F48C8A30-CE56-535F-730A-4BBD358295D7}"/>
              </a:ext>
            </a:extLst>
          </p:cNvPr>
          <p:cNvPicPr>
            <a:picLocks noChangeAspect="1"/>
          </p:cNvPicPr>
          <p:nvPr/>
        </p:nvPicPr>
        <p:blipFill>
          <a:blip r:embed="rId2"/>
          <a:stretch>
            <a:fillRect/>
          </a:stretch>
        </p:blipFill>
        <p:spPr>
          <a:xfrm>
            <a:off x="263046" y="468675"/>
            <a:ext cx="11749413" cy="6170120"/>
          </a:xfrm>
          <a:prstGeom prst="rect">
            <a:avLst/>
          </a:prstGeom>
        </p:spPr>
      </p:pic>
    </p:spTree>
    <p:extLst>
      <p:ext uri="{BB962C8B-B14F-4D97-AF65-F5344CB8AC3E}">
        <p14:creationId xmlns:p14="http://schemas.microsoft.com/office/powerpoint/2010/main" val="394013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CEABFE9E-D9B0-967D-066F-CE7EEA246969}"/>
              </a:ext>
            </a:extLst>
          </p:cNvPr>
          <p:cNvPicPr>
            <a:picLocks noChangeAspect="1"/>
          </p:cNvPicPr>
          <p:nvPr/>
        </p:nvPicPr>
        <p:blipFill>
          <a:blip r:embed="rId2"/>
          <a:stretch>
            <a:fillRect/>
          </a:stretch>
        </p:blipFill>
        <p:spPr>
          <a:xfrm>
            <a:off x="237994" y="181648"/>
            <a:ext cx="11824570" cy="6432094"/>
          </a:xfrm>
          <a:prstGeom prst="rect">
            <a:avLst/>
          </a:prstGeom>
        </p:spPr>
      </p:pic>
    </p:spTree>
    <p:extLst>
      <p:ext uri="{BB962C8B-B14F-4D97-AF65-F5344CB8AC3E}">
        <p14:creationId xmlns:p14="http://schemas.microsoft.com/office/powerpoint/2010/main" val="4098701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AI-generated content may be incorrect.">
            <a:extLst>
              <a:ext uri="{FF2B5EF4-FFF2-40B4-BE49-F238E27FC236}">
                <a16:creationId xmlns:a16="http://schemas.microsoft.com/office/drawing/2014/main" id="{D2D95F3B-69B9-C820-743C-98608A69B818}"/>
              </a:ext>
            </a:extLst>
          </p:cNvPr>
          <p:cNvPicPr>
            <a:picLocks noChangeAspect="1"/>
          </p:cNvPicPr>
          <p:nvPr/>
        </p:nvPicPr>
        <p:blipFill>
          <a:blip r:embed="rId3"/>
          <a:stretch>
            <a:fillRect/>
          </a:stretch>
        </p:blipFill>
        <p:spPr>
          <a:xfrm>
            <a:off x="200416" y="215028"/>
            <a:ext cx="11574050" cy="6411240"/>
          </a:xfrm>
          <a:prstGeom prst="rect">
            <a:avLst/>
          </a:prstGeom>
        </p:spPr>
      </p:pic>
    </p:spTree>
    <p:extLst>
      <p:ext uri="{BB962C8B-B14F-4D97-AF65-F5344CB8AC3E}">
        <p14:creationId xmlns:p14="http://schemas.microsoft.com/office/powerpoint/2010/main" val="1303415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64BA-F72B-B640-CE8E-CB43BD0A8832}"/>
              </a:ext>
            </a:extLst>
          </p:cNvPr>
          <p:cNvSpPr>
            <a:spLocks noGrp="1"/>
          </p:cNvSpPr>
          <p:nvPr>
            <p:ph type="title"/>
          </p:nvPr>
        </p:nvSpPr>
        <p:spPr/>
        <p:txBody>
          <a:bodyPr/>
          <a:lstStyle/>
          <a:p>
            <a:r>
              <a:rPr lang="en-US" dirty="0"/>
              <a:t>Fast Fourier series Transform (FFT) spectrogram (L and R)</a:t>
            </a:r>
          </a:p>
        </p:txBody>
      </p:sp>
      <p:sp>
        <p:nvSpPr>
          <p:cNvPr id="3" name="Content Placeholder 2">
            <a:extLst>
              <a:ext uri="{FF2B5EF4-FFF2-40B4-BE49-F238E27FC236}">
                <a16:creationId xmlns:a16="http://schemas.microsoft.com/office/drawing/2014/main" id="{D0FFF0B3-4990-9C78-552C-1EE7E7617CFF}"/>
              </a:ext>
            </a:extLst>
          </p:cNvPr>
          <p:cNvSpPr>
            <a:spLocks noGrp="1"/>
          </p:cNvSpPr>
          <p:nvPr>
            <p:ph idx="1"/>
          </p:nvPr>
        </p:nvSpPr>
        <p:spPr/>
        <p:txBody>
          <a:bodyPr/>
          <a:lstStyle/>
          <a:p>
            <a:r>
              <a:rPr lang="en-US" dirty="0"/>
              <a:t>EEG signal is broken up into component frequencies, 0-20 Hz on the Y-axis </a:t>
            </a:r>
          </a:p>
          <a:p>
            <a:r>
              <a:rPr lang="en-US" dirty="0"/>
              <a:t>X-axis is time </a:t>
            </a:r>
          </a:p>
          <a:p>
            <a:r>
              <a:rPr lang="en-US" dirty="0"/>
              <a:t>The abundance and amplitude of raw EEG at a given frequency are represented by a color power spectrogram </a:t>
            </a:r>
          </a:p>
          <a:p>
            <a:r>
              <a:rPr lang="en-US" dirty="0"/>
              <a:t>Blue (very little) to White (maximal) </a:t>
            </a:r>
          </a:p>
          <a:p>
            <a:r>
              <a:rPr lang="en-US" dirty="0"/>
              <a:t>For very focal events, can be displaced using fewer electrodes as input, for example, by quadrants. </a:t>
            </a:r>
          </a:p>
          <a:p>
            <a:endParaRPr lang="en-US" dirty="0"/>
          </a:p>
        </p:txBody>
      </p:sp>
    </p:spTree>
    <p:extLst>
      <p:ext uri="{BB962C8B-B14F-4D97-AF65-F5344CB8AC3E}">
        <p14:creationId xmlns:p14="http://schemas.microsoft.com/office/powerpoint/2010/main" val="379811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57E7-96EB-5CD1-7396-7A0A08428F70}"/>
              </a:ext>
            </a:extLst>
          </p:cNvPr>
          <p:cNvSpPr>
            <a:spLocks noGrp="1"/>
          </p:cNvSpPr>
          <p:nvPr>
            <p:ph type="title"/>
          </p:nvPr>
        </p:nvSpPr>
        <p:spPr/>
        <p:txBody>
          <a:bodyPr/>
          <a:lstStyle/>
          <a:p>
            <a:r>
              <a:rPr lang="en-US" dirty="0"/>
              <a:t>Asymmetry Index/spectrogram</a:t>
            </a:r>
          </a:p>
        </p:txBody>
      </p:sp>
      <p:sp>
        <p:nvSpPr>
          <p:cNvPr id="3" name="Content Placeholder 2">
            <a:extLst>
              <a:ext uri="{FF2B5EF4-FFF2-40B4-BE49-F238E27FC236}">
                <a16:creationId xmlns:a16="http://schemas.microsoft.com/office/drawing/2014/main" id="{E6FAF4C0-A074-FCEB-B4CB-7E487D890689}"/>
              </a:ext>
            </a:extLst>
          </p:cNvPr>
          <p:cNvSpPr>
            <a:spLocks noGrp="1"/>
          </p:cNvSpPr>
          <p:nvPr>
            <p:ph idx="1"/>
          </p:nvPr>
        </p:nvSpPr>
        <p:spPr/>
        <p:txBody>
          <a:bodyPr/>
          <a:lstStyle/>
          <a:p>
            <a:r>
              <a:rPr lang="en-US" dirty="0"/>
              <a:t>Comparison of the power of the EEG in homologous right and left electrodes at each frequency</a:t>
            </a:r>
          </a:p>
          <a:p>
            <a:r>
              <a:rPr lang="en-US" dirty="0"/>
              <a:t>Red when the right has increased power compared to the left</a:t>
            </a:r>
          </a:p>
          <a:p>
            <a:r>
              <a:rPr lang="en-US" dirty="0"/>
              <a:t>Blue when the left has increased power compared to the right</a:t>
            </a:r>
          </a:p>
          <a:p>
            <a:pPr marL="0" indent="0">
              <a:buNone/>
            </a:pPr>
            <a:endParaRPr lang="en-US" dirty="0"/>
          </a:p>
        </p:txBody>
      </p:sp>
    </p:spTree>
    <p:extLst>
      <p:ext uri="{BB962C8B-B14F-4D97-AF65-F5344CB8AC3E}">
        <p14:creationId xmlns:p14="http://schemas.microsoft.com/office/powerpoint/2010/main" val="72677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8002-B758-58F8-75AC-A42C8CCB5F3A}"/>
              </a:ext>
            </a:extLst>
          </p:cNvPr>
          <p:cNvSpPr>
            <a:spLocks noGrp="1"/>
          </p:cNvSpPr>
          <p:nvPr>
            <p:ph type="title"/>
          </p:nvPr>
        </p:nvSpPr>
        <p:spPr/>
        <p:txBody>
          <a:bodyPr/>
          <a:lstStyle/>
          <a:p>
            <a:r>
              <a:rPr lang="en-US" dirty="0"/>
              <a:t>Amplitude EEG (</a:t>
            </a:r>
            <a:r>
              <a:rPr lang="en-US" dirty="0" err="1"/>
              <a:t>aEEG</a:t>
            </a:r>
            <a:r>
              <a:rPr lang="en-US" dirty="0"/>
              <a:t>)</a:t>
            </a:r>
          </a:p>
        </p:txBody>
      </p:sp>
      <p:sp>
        <p:nvSpPr>
          <p:cNvPr id="3" name="Content Placeholder 2">
            <a:extLst>
              <a:ext uri="{FF2B5EF4-FFF2-40B4-BE49-F238E27FC236}">
                <a16:creationId xmlns:a16="http://schemas.microsoft.com/office/drawing/2014/main" id="{8CA10235-842F-3C6B-C9E9-234155198EDF}"/>
              </a:ext>
            </a:extLst>
          </p:cNvPr>
          <p:cNvSpPr>
            <a:spLocks noGrp="1"/>
          </p:cNvSpPr>
          <p:nvPr>
            <p:ph idx="1"/>
          </p:nvPr>
        </p:nvSpPr>
        <p:spPr/>
        <p:txBody>
          <a:bodyPr/>
          <a:lstStyle/>
          <a:p>
            <a:r>
              <a:rPr lang="en-US" dirty="0"/>
              <a:t>EEG signal amplitude (from peak to peak) </a:t>
            </a:r>
          </a:p>
          <a:p>
            <a:r>
              <a:rPr lang="en-US" dirty="0"/>
              <a:t>Right hemisphere (Red)</a:t>
            </a:r>
          </a:p>
          <a:p>
            <a:r>
              <a:rPr lang="en-US" dirty="0"/>
              <a:t>Left hemisphere (Blue)</a:t>
            </a:r>
          </a:p>
          <a:p>
            <a:r>
              <a:rPr lang="en-US" dirty="0"/>
              <a:t>Symmetric (Pink) </a:t>
            </a:r>
          </a:p>
        </p:txBody>
      </p:sp>
    </p:spTree>
    <p:extLst>
      <p:ext uri="{BB962C8B-B14F-4D97-AF65-F5344CB8AC3E}">
        <p14:creationId xmlns:p14="http://schemas.microsoft.com/office/powerpoint/2010/main" val="138442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059FA-5688-8CE7-9A7D-D0B0B0463668}"/>
              </a:ext>
            </a:extLst>
          </p:cNvPr>
          <p:cNvSpPr>
            <a:spLocks noGrp="1"/>
          </p:cNvSpPr>
          <p:nvPr>
            <p:ph type="title"/>
          </p:nvPr>
        </p:nvSpPr>
        <p:spPr/>
        <p:txBody>
          <a:bodyPr/>
          <a:lstStyle/>
          <a:p>
            <a:r>
              <a:rPr lang="en-US" dirty="0"/>
              <a:t>Alpha-Delta Ratio</a:t>
            </a:r>
          </a:p>
        </p:txBody>
      </p:sp>
      <p:sp>
        <p:nvSpPr>
          <p:cNvPr id="3" name="Content Placeholder 2">
            <a:extLst>
              <a:ext uri="{FF2B5EF4-FFF2-40B4-BE49-F238E27FC236}">
                <a16:creationId xmlns:a16="http://schemas.microsoft.com/office/drawing/2014/main" id="{8742FB80-2621-ECC0-693E-A60CC857B255}"/>
              </a:ext>
            </a:extLst>
          </p:cNvPr>
          <p:cNvSpPr>
            <a:spLocks noGrp="1"/>
          </p:cNvSpPr>
          <p:nvPr>
            <p:ph idx="1"/>
          </p:nvPr>
        </p:nvSpPr>
        <p:spPr/>
        <p:txBody>
          <a:bodyPr/>
          <a:lstStyle/>
          <a:p>
            <a:r>
              <a:rPr lang="en-US" dirty="0"/>
              <a:t>The higher the ratio, the faster the EEG</a:t>
            </a:r>
          </a:p>
          <a:p>
            <a:r>
              <a:rPr lang="en-US" dirty="0"/>
              <a:t>Decreasing ADR can be a marker of vasospasm and impending cerebral ischemia</a:t>
            </a:r>
          </a:p>
          <a:p>
            <a:r>
              <a:rPr lang="en-US" dirty="0"/>
              <a:t>When CBF decreases, the first change is loss of faster frequencies, followed by increase in slower frequencies -&gt; both cases, the ADR decreases. </a:t>
            </a:r>
          </a:p>
        </p:txBody>
      </p:sp>
    </p:spTree>
    <p:extLst>
      <p:ext uri="{BB962C8B-B14F-4D97-AF65-F5344CB8AC3E}">
        <p14:creationId xmlns:p14="http://schemas.microsoft.com/office/powerpoint/2010/main" val="81016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3B75-DD11-116C-F375-FF79C0F7155B}"/>
              </a:ext>
            </a:extLst>
          </p:cNvPr>
          <p:cNvSpPr>
            <a:spLocks noGrp="1"/>
          </p:cNvSpPr>
          <p:nvPr>
            <p:ph type="title"/>
          </p:nvPr>
        </p:nvSpPr>
        <p:spPr/>
        <p:txBody>
          <a:bodyPr/>
          <a:lstStyle/>
          <a:p>
            <a:r>
              <a:rPr lang="en-US" dirty="0"/>
              <a:t>Suppression Index	</a:t>
            </a:r>
          </a:p>
        </p:txBody>
      </p:sp>
      <p:sp>
        <p:nvSpPr>
          <p:cNvPr id="3" name="Content Placeholder 2">
            <a:extLst>
              <a:ext uri="{FF2B5EF4-FFF2-40B4-BE49-F238E27FC236}">
                <a16:creationId xmlns:a16="http://schemas.microsoft.com/office/drawing/2014/main" id="{EAD5C6FF-7DC9-5FA7-4C90-E5300F88DF36}"/>
              </a:ext>
            </a:extLst>
          </p:cNvPr>
          <p:cNvSpPr>
            <a:spLocks noGrp="1"/>
          </p:cNvSpPr>
          <p:nvPr>
            <p:ph idx="1"/>
          </p:nvPr>
        </p:nvSpPr>
        <p:spPr/>
        <p:txBody>
          <a:bodyPr/>
          <a:lstStyle/>
          <a:p>
            <a:r>
              <a:rPr lang="en-US" dirty="0"/>
              <a:t>Displays the percentage of EEG that is suppressed </a:t>
            </a:r>
          </a:p>
          <a:p>
            <a:r>
              <a:rPr lang="en-US" dirty="0"/>
              <a:t>The higher the level of suppression, the higher the line of the trend</a:t>
            </a:r>
          </a:p>
        </p:txBody>
      </p:sp>
    </p:spTree>
    <p:extLst>
      <p:ext uri="{BB962C8B-B14F-4D97-AF65-F5344CB8AC3E}">
        <p14:creationId xmlns:p14="http://schemas.microsoft.com/office/powerpoint/2010/main" val="2197537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58D58-4D12-5644-1929-8EABBE9CD37C}"/>
              </a:ext>
            </a:extLst>
          </p:cNvPr>
          <p:cNvSpPr>
            <a:spLocks noGrp="1"/>
          </p:cNvSpPr>
          <p:nvPr>
            <p:ph type="title"/>
          </p:nvPr>
        </p:nvSpPr>
        <p:spPr/>
        <p:txBody>
          <a:bodyPr/>
          <a:lstStyle/>
          <a:p>
            <a:r>
              <a:rPr lang="en-US" dirty="0"/>
              <a:t>Vs. Baseline control spectrogram</a:t>
            </a:r>
          </a:p>
        </p:txBody>
      </p:sp>
      <p:sp>
        <p:nvSpPr>
          <p:cNvPr id="3" name="Content Placeholder 2">
            <a:extLst>
              <a:ext uri="{FF2B5EF4-FFF2-40B4-BE49-F238E27FC236}">
                <a16:creationId xmlns:a16="http://schemas.microsoft.com/office/drawing/2014/main" id="{E4E5DC1C-7DCC-A967-5D7E-EA503857CA40}"/>
              </a:ext>
            </a:extLst>
          </p:cNvPr>
          <p:cNvSpPr>
            <a:spLocks noGrp="1"/>
          </p:cNvSpPr>
          <p:nvPr>
            <p:ph idx="1"/>
          </p:nvPr>
        </p:nvSpPr>
        <p:spPr/>
        <p:txBody>
          <a:bodyPr/>
          <a:lstStyle/>
          <a:p>
            <a:r>
              <a:rPr lang="en-US" dirty="0"/>
              <a:t>Takes the patient’s own baseline EEG and demonstrates changes from that baseline</a:t>
            </a:r>
          </a:p>
          <a:p>
            <a:r>
              <a:rPr lang="en-US" dirty="0"/>
              <a:t>The power in each frequency is compared to the empiric null using the number of standard deviations (z-score) represented by color (green to blue: negative z-score, green to red: positive z-score) </a:t>
            </a:r>
          </a:p>
        </p:txBody>
      </p:sp>
    </p:spTree>
    <p:extLst>
      <p:ext uri="{BB962C8B-B14F-4D97-AF65-F5344CB8AC3E}">
        <p14:creationId xmlns:p14="http://schemas.microsoft.com/office/powerpoint/2010/main" val="1451361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512</TotalTime>
  <Words>800</Words>
  <Application>Microsoft Office PowerPoint</Application>
  <PresentationFormat>Widescreen</PresentationFormat>
  <Paragraphs>59</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Spectrogram EEG patterns</vt:lpstr>
      <vt:lpstr>PowerPoint Presentation</vt:lpstr>
      <vt:lpstr>Rhythmicity spectrogram (L and R)</vt:lpstr>
      <vt:lpstr>Fast Fourier series Transform (FFT) spectrogram (L and R)</vt:lpstr>
      <vt:lpstr>Asymmetry Index/spectrogram</vt:lpstr>
      <vt:lpstr>Amplitude EEG (aEEG)</vt:lpstr>
      <vt:lpstr>Alpha-Delta Ratio</vt:lpstr>
      <vt:lpstr>Suppression Index </vt:lpstr>
      <vt:lpstr>Vs. Baseline control spectrogram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Spectrogram EEG patterns</dc:title>
  <dc:creator>Yoo, Jiyeoun</dc:creator>
  <cp:lastModifiedBy>Davitz, Matthew</cp:lastModifiedBy>
  <cp:revision>19</cp:revision>
  <dcterms:created xsi:type="dcterms:W3CDTF">2025-04-21T20:04:30Z</dcterms:created>
  <dcterms:modified xsi:type="dcterms:W3CDTF">2025-05-13T13:18:54Z</dcterms:modified>
</cp:coreProperties>
</file>